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28" y="42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presProps" Target="presProps.xml"  /><Relationship Id="rId61" Type="http://schemas.openxmlformats.org/officeDocument/2006/relationships/viewProps" Target="viewProps.xml"  /><Relationship Id="rId62" Type="http://schemas.openxmlformats.org/officeDocument/2006/relationships/theme" Target="theme/theme1.xml"  /><Relationship Id="rId63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Relationship Id="rId3" Type="http://schemas.openxmlformats.org/officeDocument/2006/relationships/image" Target="../media/image3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Relationship Id="rId3" Type="http://schemas.openxmlformats.org/officeDocument/2006/relationships/image" Target="../media/image48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Relationship Id="rId3" Type="http://schemas.openxmlformats.org/officeDocument/2006/relationships/image" Target="../media/image54.jpeg"  /><Relationship Id="rId4" Type="http://schemas.openxmlformats.org/officeDocument/2006/relationships/image" Target="../media/image55.jpeg"  /><Relationship Id="rId5" Type="http://schemas.openxmlformats.org/officeDocument/2006/relationships/image" Target="../media/image5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/Relationships>
</file>

<file path=ppt/slides/_rels/slide56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image" Target="../media/image109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jpeg"  /><Relationship Id="rId3" Type="http://schemas.openxmlformats.org/officeDocument/2006/relationships/image" Target="../media/image111.jpeg"  /><Relationship Id="rId4" Type="http://schemas.openxmlformats.org/officeDocument/2006/relationships/image" Target="../media/image112.jpeg"  /><Relationship Id="rId5" Type="http://schemas.openxmlformats.org/officeDocument/2006/relationships/image" Target="../media/image113.jpeg"  /><Relationship Id="rId6" Type="http://schemas.openxmlformats.org/officeDocument/2006/relationships/image" Target="../media/image114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29.png"  /><Relationship Id="rId16" Type="http://schemas.openxmlformats.org/officeDocument/2006/relationships/image" Target="../media/image30.png"  /><Relationship Id="rId17" Type="http://schemas.openxmlformats.org/officeDocument/2006/relationships/image" Target="../media/image31.png"  /><Relationship Id="rId18" Type="http://schemas.openxmlformats.org/officeDocument/2006/relationships/image" Target="../media/image32.png"  /><Relationship Id="rId19" Type="http://schemas.openxmlformats.org/officeDocument/2006/relationships/image" Target="../media/image33.jpeg"  /><Relationship Id="rId2" Type="http://schemas.openxmlformats.org/officeDocument/2006/relationships/image" Target="../media/image16.png"  /><Relationship Id="rId20" Type="http://schemas.openxmlformats.org/officeDocument/2006/relationships/image" Target="../media/image34.png"  /><Relationship Id="rId21" Type="http://schemas.openxmlformats.org/officeDocument/2006/relationships/image" Target="../media/image35.png"  /><Relationship Id="rId22" Type="http://schemas.openxmlformats.org/officeDocument/2006/relationships/image" Target="../media/image3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01546" y="4842064"/>
            <a:ext cx="23192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빅데이터는 </a:t>
            </a:r>
            <a:r>
              <a:rPr lang="ko-KR" altLang="en-US" sz="19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어렵조</a:t>
            </a:r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PM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: 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정관민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</a:t>
            </a:r>
            <a:endParaRPr lang="en-US" altLang="ko-KR" sz="1600" b="1" dirty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 : 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최성은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권도현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김동평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박은비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endParaRPr lang="ko-KR" altLang="en-US" b="1" dirty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886946" y="3896385"/>
            <a:ext cx="2265954" cy="332715"/>
          </a:xfrm>
          <a:prstGeom prst="frame">
            <a:avLst>
              <a:gd name="adj1" fmla="val 1199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3443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1171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70364"/>
            <a:ext cx="2012048" cy="1018603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479665" y="2096804"/>
            <a:ext cx="4862946" cy="3289843"/>
            <a:chOff x="1479665" y="2096804"/>
            <a:chExt cx="4862946" cy="32898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890" r="9777"/>
            <a:stretch/>
          </p:blipFill>
          <p:spPr>
            <a:xfrm>
              <a:off x="1479665" y="2096804"/>
              <a:ext cx="4862946" cy="3289843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2178844" y="4073729"/>
              <a:ext cx="553432" cy="647687"/>
            </a:xfrm>
            <a:prstGeom prst="roundRect">
              <a:avLst>
                <a:gd name="adj" fmla="val 36633"/>
              </a:avLst>
            </a:prstGeom>
            <a:noFill/>
            <a:ln w="57150">
              <a:solidFill>
                <a:srgbClr val="2B6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422" r="1211"/>
          <a:stretch/>
        </p:blipFill>
        <p:spPr>
          <a:xfrm>
            <a:off x="6434051" y="2096804"/>
            <a:ext cx="4746567" cy="3289843"/>
          </a:xfrm>
          <a:prstGeom prst="rect">
            <a:avLst/>
          </a:prstGeom>
        </p:spPr>
      </p:pic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6124" cy="36708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23" y="2022208"/>
            <a:ext cx="4666124" cy="36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5865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4" y="2026970"/>
            <a:ext cx="4665865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개요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70"/>
            <a:ext cx="4665088" cy="36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87" y="2026969"/>
            <a:ext cx="4666642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69"/>
            <a:ext cx="4664312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11" y="2026969"/>
            <a:ext cx="4667418" cy="14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12" y="1831680"/>
            <a:ext cx="3397575" cy="40518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38" y="1831679"/>
            <a:ext cx="3397575" cy="40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3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2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1802490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Valid</a:t>
            </a:r>
            <a:endParaRPr xmlns:mc="http://schemas.openxmlformats.org/markup-compatibility/2006" xmlns:hp="http://schemas.haansoft.com/office/presentation/8.0" lang="en-US" altLang="ko-KR" sz="5000" b="1" mc:Ignorable="hp" hp:hslEmbossed="0">
              <a:solidFill>
                <a:srgbClr val="fef298"/>
              </a:solidFill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370" y="396775"/>
            <a:ext cx="2287201" cy="44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유효성 검사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0"/>
          <a:stretch>
            <a:fillRect/>
          </a:stretch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50"/>
          <a:stretch>
            <a:fillRect/>
          </a:stretch>
        </p:blipFill>
        <p:spPr>
          <a:xfrm>
            <a:off x="4453543" y="1085196"/>
            <a:ext cx="4948151" cy="187413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53543" y="3323008"/>
            <a:ext cx="4948151" cy="3311570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004164"/>
            <a:ext cx="5079945" cy="2052976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01898" y="784902"/>
            <a:ext cx="1994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Controller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272152"/>
            <a:ext cx="5082001" cy="3427905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7495632" y="2310993"/>
            <a:ext cx="4483008" cy="1471297"/>
            <a:chOff x="7495632" y="2310993"/>
            <a:chExt cx="4483008" cy="147129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l="4710"/>
            <a:stretch>
              <a:fillRect/>
            </a:stretch>
          </p:blipFill>
          <p:spPr>
            <a:xfrm>
              <a:off x="7596964" y="2643961"/>
              <a:ext cx="4313961" cy="10485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액자 41"/>
            <p:cNvSpPr/>
            <p:nvPr/>
          </p:nvSpPr>
          <p:spPr>
            <a:xfrm>
              <a:off x="7495632" y="2574287"/>
              <a:ext cx="4483008" cy="1208004"/>
            </a:xfrm>
            <a:prstGeom prst="frame">
              <a:avLst>
                <a:gd name="adj1" fmla="val 6565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565494" y="2310993"/>
              <a:ext cx="11135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600" b="1" mc:Ignorable="hp" hp:hslEmbossed="0">
                  <a:ln w="9525">
                    <a:solidFill>
                      <a:srgbClr val="347578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html</a:t>
              </a:r>
              <a:endParaRPr xmlns:mc="http://schemas.openxmlformats.org/markup-compatibility/2006" xmlns:hp="http://schemas.haansoft.com/office/presentation/8.0" lang="ko-KR" altLang="en-US" sz="1600" b="1" mc:Ignorable="hp" hp:hslEmbossed="0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45213" y="2989066"/>
            <a:ext cx="1179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Dto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16893" y="3956949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27712" y="4102290"/>
            <a:ext cx="2840107" cy="184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MemberFormDto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과의 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연결고리 역할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STU MemberFrom Dto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@NotBlank, @Length, @Email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등 설정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공백이나 맞지 않는 형식을 입력했을 경우</a:t>
            </a: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</a:t>
            </a: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BindingResult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발생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105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객체 중심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311031"/>
            <a:ext cx="4088649" cy="468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5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JPA (Java Persistence API)</a:t>
            </a:r>
            <a:endParaRPr xmlns:mc="http://schemas.openxmlformats.org/markup-compatibility/2006" xmlns:hp="http://schemas.haansoft.com/office/presentation/8.0" lang="ko-KR" altLang="en-US" sz="25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776945"/>
            <a:ext cx="5525387" cy="1758618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722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데이터 베이스 연동에 용이한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JPA </a:t>
            </a:r>
            <a:r>
              <a:rPr xmlns:mc="http://schemas.openxmlformats.org/markup-compatibility/2006" xmlns:hp="http://schemas.haansoft.com/office/presentation/8.0" lang="en-US" altLang="ko-KR" sz="1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(Java Persistence API)</a:t>
            </a:r>
            <a:r>
              <a:rPr lang="ko-KR" altLang="en-US" sz="1400" b="1">
                <a:solidFill>
                  <a:schemeClr val="bg1"/>
                </a:solidFill>
              </a:rPr>
              <a:t>를</a:t>
            </a:r>
            <a:r>
              <a:rPr lang="en-US" altLang="ko-KR" sz="1400" b="1">
                <a:solidFill>
                  <a:schemeClr val="bg1"/>
                </a:solidFill>
              </a:rPr>
              <a:t> </a:t>
            </a:r>
            <a:r>
              <a:rPr lang="ko-KR" altLang="en-US" sz="1400" b="1">
                <a:solidFill>
                  <a:schemeClr val="bg1"/>
                </a:solidFill>
              </a:rPr>
              <a:t>이용</a:t>
            </a:r>
            <a:endParaRPr lang="ko-KR" altLang="en-US" sz="1400" b="1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sz="14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하고 그 구현체인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Hibernate</a:t>
            </a:r>
            <a:r>
              <a:rPr lang="en-US" altLang="ko-KR" sz="1400" b="1">
                <a:solidFill>
                  <a:schemeClr val="bg1"/>
                </a:solidFill>
              </a:rPr>
              <a:t> </a:t>
            </a:r>
            <a:r>
              <a:rPr lang="ko-KR" altLang="en-US" sz="1400" b="1">
                <a:solidFill>
                  <a:schemeClr val="bg1"/>
                </a:solidFill>
              </a:rPr>
              <a:t>프레임 워크 사용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176502"/>
            <a:ext cx="5525387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13853" y="4102833"/>
            <a:ext cx="5360608" cy="179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Entity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생성하고 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Repository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정의해 사용기존 데이터 베이스에 테이블을 만들어 관리하는 것보다 용이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4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데이터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베이스 설계 중심의 패러다임을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함초롬돋움"/>
                <a:ea typeface="함초롬돋움"/>
                <a:cs typeface="함초롬돋움"/>
              </a:rPr>
              <a:t>객체 설계 중심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으로 역전</a:t>
            </a:r>
            <a:endParaRPr lang="ko-KR" altLang="en-US" sz="14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en-US" altLang="ko-KR" sz="1400" b="1">
              <a:solidFill>
                <a:schemeClr val="bg1"/>
              </a:solidFill>
              <a:latin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더욱 비즈니스 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Logic</a:t>
            </a:r>
            <a:r>
              <a:rPr lang="ko-KR" altLang="en-US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에 힘을 쏟을 수 있음</a:t>
            </a:r>
            <a:r>
              <a:rPr lang="en-US" altLang="ko-KR" sz="1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4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86025" y="3060065"/>
              <a:ext cx="682625" cy="346075"/>
            </a:xfrm>
            <a:prstGeom prst="frame">
              <a:avLst>
                <a:gd name="adj1" fmla="val 10000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6168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영속성 컨텍스트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773085" y="1859837"/>
            <a:ext cx="4788632" cy="3962759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59836"/>
            <a:ext cx="5525387" cy="3968713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4" y="2110256"/>
            <a:ext cx="5195824" cy="2983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영속성 컨텍스트의 장점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</a:endParaRPr>
          </a:p>
          <a:p>
            <a:pPr lvl="0">
              <a:defRPr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차 캐시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동일성 보장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트랜잭션을 지원하는 쓰기 지연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감지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지연 로딩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영속성 컨텍스트를 이용함으로써</a:t>
            </a:r>
            <a:r>
              <a:rPr lang="en-US" altLang="ko-KR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고급적인 기능 사용 가능</a:t>
            </a:r>
            <a:r>
              <a:rPr lang="en-US" altLang="ko-KR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1100" b="1">
              <a:solidFill>
                <a:schemeClr val="lt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664061" cy="450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 사항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8306" y="3505942"/>
            <a:ext cx="8543453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4062085"/>
            <a:ext cx="7903374" cy="72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관리자가 관리해야는 프로그램에서 기본적인 비승인상태</a:t>
            </a:r>
            <a:r>
              <a:rPr lang="en-US" altLang="ko-KR" sz="1400" b="1">
                <a:solidFill>
                  <a:schemeClr val="bg1"/>
                </a:solidFill>
              </a:rPr>
              <a:t>,</a:t>
            </a:r>
            <a:r>
              <a:rPr lang="ko-KR" altLang="en-US" sz="1400" b="1">
                <a:solidFill>
                  <a:schemeClr val="bg1"/>
                </a:solidFill>
              </a:rPr>
              <a:t>예약불가상태가 필요했는데 </a:t>
            </a:r>
            <a:r>
              <a:rPr lang="en-US" altLang="ko-KR" sz="1400" b="1">
                <a:solidFill>
                  <a:schemeClr val="bg1"/>
                </a:solidFill>
              </a:rPr>
              <a:t>Entity</a:t>
            </a:r>
            <a:r>
              <a:rPr lang="ko-KR" altLang="en-US" sz="1400" b="1">
                <a:solidFill>
                  <a:schemeClr val="bg1"/>
                </a:solidFill>
              </a:rPr>
              <a:t>에 </a:t>
            </a:r>
            <a:r>
              <a:rPr lang="en-US" altLang="ko-KR" sz="1400" b="1">
                <a:solidFill>
                  <a:schemeClr val="bg1"/>
                </a:solidFill>
              </a:rPr>
              <a:t>@PrePersist </a:t>
            </a:r>
            <a:r>
              <a:rPr lang="ko-KR" altLang="en-US" sz="1400" b="1">
                <a:solidFill>
                  <a:schemeClr val="bg1"/>
                </a:solidFill>
              </a:rPr>
              <a:t>어노테이션을 이용하여 </a:t>
            </a:r>
            <a:r>
              <a:rPr lang="en-US" altLang="ko-KR" sz="1400" b="1">
                <a:solidFill>
                  <a:schemeClr val="bg1"/>
                </a:solidFill>
              </a:rPr>
              <a:t>JPA Entity</a:t>
            </a:r>
            <a:r>
              <a:rPr lang="ko-KR" altLang="en-US" sz="1400" b="1">
                <a:solidFill>
                  <a:schemeClr val="bg1"/>
                </a:solidFill>
              </a:rPr>
              <a:t>가 비영속 상태에서 영속 상태가 되는 시점에 기본값을 설정할 수있었다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1742803" y="1150296"/>
            <a:ext cx="2907820" cy="467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25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엔티티 내부 코드</a:t>
            </a:r>
            <a:endParaRPr xmlns:mc="http://schemas.openxmlformats.org/markup-compatibility/2006" xmlns:hp="http://schemas.haansoft.com/office/presentation/8.0" lang="ko-KR" altLang="en-US" sz="25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80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776945"/>
            <a:ext cx="4946268" cy="1758618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285875" y="4409679"/>
            <a:ext cx="4946268" cy="1758618"/>
            <a:chOff x="1285875" y="1776945"/>
            <a:chExt cx="4946268" cy="1758618"/>
          </a:xfrm>
        </p:grpSpPr>
        <p:sp>
          <p:nvSpPr>
            <p:cNvPr id="22" name="직사각형 21"/>
            <p:cNvSpPr/>
            <p:nvPr/>
          </p:nvSpPr>
          <p:spPr>
            <a:xfrm>
              <a:off x="1285875" y="1776945"/>
              <a:ext cx="4946268" cy="1758618"/>
            </a:xfrm>
            <a:prstGeom prst="rect">
              <a:avLst/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8266" y="2394644"/>
              <a:ext cx="4781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Web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에서 제공되는 자원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웹 페이지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이미지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사운드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동영상 등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을 접근할 자격이 있는지 확인하는 작업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6285" y="1802487"/>
            <a:ext cx="4884420" cy="4114800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802487"/>
            <a:ext cx="5525387" cy="41148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00975" y="1819829"/>
            <a:ext cx="519582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Security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세부사항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46499" y="1591519"/>
            <a:ext cx="6112126" cy="949701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6456" y="1971625"/>
            <a:ext cx="5837393" cy="293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Thymeleaf</a:t>
            </a:r>
            <a:r>
              <a:rPr lang="en-US" altLang="ko-KR" sz="1400" b="1">
                <a:solidFill>
                  <a:schemeClr val="bg1"/>
                </a:solidFill>
              </a:rPr>
              <a:t>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의 기능을 사용하기 위해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html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 전용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Namespace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추가</a:t>
            </a: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323169" y="1259517"/>
            <a:ext cx="4871679" cy="664004"/>
            <a:chOff x="548046" y="1221946"/>
            <a:chExt cx="4345473" cy="52120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97145" y="1276409"/>
              <a:ext cx="4260606" cy="419158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548046" y="1221946"/>
              <a:ext cx="4345473" cy="521208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746499" y="5659099"/>
            <a:ext cx="6112126" cy="949701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916456" y="6039205"/>
            <a:ext cx="5837393" cy="293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hasAnyAuthority(‘ROLE_ADMIN’)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이용해 관리자만 삭제 기능 구현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323169" y="5198781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11"/>
          <p:cNvSpPr/>
          <p:nvPr/>
        </p:nvSpPr>
        <p:spPr>
          <a:xfrm>
            <a:off x="1483190" y="3429000"/>
            <a:ext cx="6290720" cy="1312841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33"/>
          <p:cNvSpPr txBox="1"/>
          <p:nvPr/>
        </p:nvSpPr>
        <p:spPr>
          <a:xfrm>
            <a:off x="1800698" y="3593853"/>
            <a:ext cx="5476083" cy="947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Sec:authorize, spring security tag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사용하여 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hasAnyAuthority(‘ROLE_ADMIN’)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이용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Security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제공하는 권한을 활용하여 관리자 에게만 전체 삭제 기능</a:t>
            </a: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3377645" y="2927031"/>
            <a:ext cx="8459273" cy="571501"/>
            <a:chOff x="3432690" y="3171824"/>
            <a:chExt cx="8459273" cy="57150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484235" y="3219421"/>
              <a:ext cx="8374390" cy="485804"/>
            </a:xfrm>
            <a:prstGeom prst="rect">
              <a:avLst/>
            </a:prstGeom>
          </p:spPr>
        </p:pic>
        <p:sp>
          <p:nvSpPr>
            <p:cNvPr id="32" name="액자 31"/>
            <p:cNvSpPr/>
            <p:nvPr/>
          </p:nvSpPr>
          <p:spPr>
            <a:xfrm>
              <a:off x="3432690" y="3171824"/>
              <a:ext cx="8459273" cy="571501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292679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경로 처리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0"/>
          <a:stretch>
            <a:fillRect/>
          </a:stretch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스프링 부트의 내부 톰캣이 실행될 때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기본적으로 정적 폴더 사용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이러한 경우 파일을 애플리케이션 내부에 저장 후 사용하려고 할 때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서버를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Reload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해야 사용이 가능</a:t>
            </a: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5"/>
          <p:cNvSpPr txBox="1"/>
          <p:nvPr/>
        </p:nvSpPr>
        <p:spPr>
          <a:xfrm>
            <a:off x="3041858" y="407526"/>
            <a:ext cx="1664061" cy="450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기본 경로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경로 처리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0">
            <a:off x="258664" y="1504673"/>
            <a:ext cx="6437250" cy="4390419"/>
            <a:chOff x="349135" y="1504674"/>
            <a:chExt cx="6437250" cy="4390419"/>
          </a:xfrm>
        </p:grpSpPr>
        <p:grpSp>
          <p:nvGrpSpPr>
            <p:cNvPr id="3" name="그룹 2"/>
            <p:cNvGrpSpPr/>
            <p:nvPr/>
          </p:nvGrpSpPr>
          <p:grpSpPr>
            <a:xfrm rot="0">
              <a:off x="349135" y="1504674"/>
              <a:ext cx="6437250" cy="4390419"/>
              <a:chOff x="349135" y="1504674"/>
              <a:chExt cx="6437250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349135" y="1504674"/>
                <a:ext cx="6437250" cy="4390419"/>
              </a:xfrm>
              <a:prstGeom prst="frame">
                <a:avLst>
                  <a:gd name="adj1" fmla="val 2570"/>
                </a:avLst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schemeClr val="dk1"/>
                  </a:solidFill>
                </a:rPr>
                <a:t>img/sglink/.....</a:t>
              </a:r>
              <a:endParaRPr lang="en-US" altLang="ko-KR" sz="1200" b="1">
                <a:solidFill>
                  <a:schemeClr val="dk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4473215" y="4222864"/>
            <a:ext cx="1629295" cy="781397"/>
            <a:chOff x="4563686" y="4222865"/>
            <a:chExt cx="1629295" cy="781397"/>
          </a:xfrm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48499" y="1652737"/>
            <a:ext cx="4882201" cy="1736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  <a:p>
            <a:pPr lvl="0">
              <a:defRPr/>
            </a:pPr>
            <a:r>
              <a:rPr lang="en-US" altLang="ko-KR"/>
              <a:t> 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grpSp>
        <p:nvGrpSpPr>
          <p:cNvPr id="32" name=""/>
          <p:cNvGrpSpPr/>
          <p:nvPr/>
        </p:nvGrpSpPr>
        <p:grpSpPr>
          <a:xfrm rot="0">
            <a:off x="7017222" y="3429000"/>
            <a:ext cx="4481393" cy="2333886"/>
            <a:chOff x="6477000" y="4432300"/>
            <a:chExt cx="2235200" cy="2091165"/>
          </a:xfrm>
        </p:grpSpPr>
        <p:sp>
          <p:nvSpPr>
            <p:cNvPr id="15" name="직사각형 14"/>
            <p:cNvSpPr/>
            <p:nvPr/>
          </p:nvSpPr>
          <p:spPr>
            <a:xfrm>
              <a:off x="6530892" y="4485648"/>
              <a:ext cx="2126508" cy="1981009"/>
            </a:xfrm>
            <a:prstGeom prst="rect">
              <a:avLst/>
            </a:prstGeom>
            <a:solidFill>
              <a:schemeClr val="lt1"/>
            </a:solidFill>
            <a:ln w="19050"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03762" y="4544010"/>
              <a:ext cx="1180771" cy="227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b="1"/>
                <a:t>외부 로컬 폴더</a:t>
              </a:r>
              <a:endParaRPr lang="ko-KR" altLang="en-US" sz="1100" b="1"/>
            </a:p>
          </p:txBody>
        </p:sp>
        <p:sp>
          <p:nvSpPr>
            <p:cNvPr id="21" name="액자 20"/>
            <p:cNvSpPr/>
            <p:nvPr/>
          </p:nvSpPr>
          <p:spPr>
            <a:xfrm>
              <a:off x="6477000" y="4432300"/>
              <a:ext cx="2235200" cy="2091165"/>
            </a:xfrm>
            <a:prstGeom prst="frame">
              <a:avLst>
                <a:gd name="adj1" fmla="val 4209"/>
              </a:avLst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821889" y="4819085"/>
              <a:ext cx="1544517" cy="141021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30898" y="5327145"/>
              <a:ext cx="598949" cy="242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/>
                <a:t>C://sglink//.....</a:t>
              </a:r>
              <a:endParaRPr lang="en-US" altLang="ko-KR" sz="1200" b="1"/>
            </a:p>
          </p:txBody>
        </p:sp>
      </p:grpSp>
      <p:cxnSp>
        <p:nvCxnSpPr>
          <p:cNvPr id="33" name=""/>
          <p:cNvCxnSpPr>
            <a:stCxn id="16" idx="1"/>
            <a:endCxn id="8" idx="3"/>
          </p:cNvCxnSpPr>
          <p:nvPr/>
        </p:nvCxnSpPr>
        <p:spPr>
          <a:xfrm rot="10800000">
            <a:off x="6102510" y="4613562"/>
            <a:ext cx="1606187" cy="340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"/>
          <p:cNvSpPr txBox="1"/>
          <p:nvPr/>
        </p:nvSpPr>
        <p:spPr>
          <a:xfrm>
            <a:off x="3041858" y="407526"/>
            <a:ext cx="1664060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방법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경로 처리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1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@Configuration </a:t>
            </a: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어노테이션을 통해 클래스를 환경 설정 클래스로 지정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addResourceHandler </a:t>
            </a: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한컴 고딕"/>
              </a:rPr>
              <a:t>메서드를 통해 외부 로컬 폴더를 내부 정적 폴더에서 사용하는 것처럼 변경</a:t>
            </a:r>
            <a:endParaRPr xmlns:mc="http://schemas.openxmlformats.org/markup-compatibility/2006" xmlns:hp="http://schemas.haansoft.com/office/presentation/8.0" lang="en-US" altLang="ko-KR" sz="16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한컴 고딕"/>
              <a:ea typeface="한컴 고딕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3041858" y="407526"/>
            <a:ext cx="1664061" cy="450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 사항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latin typeface="Bahnschrift Light Semi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결과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2926" y="5470109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3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46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상빅데이터어렵조 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3168" y="1863329"/>
            <a:ext cx="7205664" cy="40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858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71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35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7241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0126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비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학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0363" y="5383109"/>
            <a:ext cx="358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Propulsion</a:t>
            </a:r>
            <a:endParaRPr lang="ko-KR" altLang="en-US" sz="5000" b="1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추진 배경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44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/>
                <a:ea typeface="HY견고딕"/>
              </a:rPr>
              <a:t>관리자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4956" y="3064469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사업 신청 관리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73852" y="3065378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장비 대여 관리</a:t>
            </a: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Impact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4956" y="5602274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커뮤니티 관리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73852" y="5602275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회원관리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과정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1594</ep:Words>
  <ep:PresentationFormat>와이드스크린</ep:PresentationFormat>
  <ep:Paragraphs>413</ep:Paragraphs>
  <ep:Slides>58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ep:HeadingPairs>
  <ep:TitlesOfParts>
    <vt:vector size="5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2022-12-01T04:58:44.000</dcterms:created>
  <dc:creator>big310</dc:creator>
  <cp:lastModifiedBy>정관민</cp:lastModifiedBy>
  <dcterms:modified xsi:type="dcterms:W3CDTF">2022-12-15T06:16:57.726</dcterms:modified>
  <cp:revision>561</cp:revision>
  <dc:title>PowerPoint 프레젠테이션</dc:title>
  <cp:version>1000.0000.01</cp:version>
</cp:coreProperties>
</file>